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</p:sldIdLst>
  <p:sldSz cx="9144000" cy="5143500" type="screen16x9"/>
  <p:notesSz cx="6858000" cy="9144000"/>
  <p:embeddedFontLst>
    <p:embeddedFont>
      <p:font typeface="Nunito" panose="020B0604020202020204" charset="0"/>
      <p:regular r:id="rId98"/>
      <p:bold r:id="rId99"/>
      <p:italic r:id="rId100"/>
      <p:boldItalic r:id="rId101"/>
    </p:embeddedFont>
    <p:embeddedFont>
      <p:font typeface="Maven Pro" panose="020B0604020202020204" charset="0"/>
      <p:regular r:id="rId102"/>
      <p:bold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8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1451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472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53aa8754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53aa8754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666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3aa8754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3aa8754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443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3aa8754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53aa8754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554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53aa8754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53aa8754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85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3aa8754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3aa8754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44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3aa875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3aa875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254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3aa8754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53aa8754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41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3aa8754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3aa8754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660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53aa87544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53aa87544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14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53aa8754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53aa8754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764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378e139a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378e139a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724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3aa8754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3aa8754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849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53aa8754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53aa8754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34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3aa8754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3aa87544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6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53aa8754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53aa8754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046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53aa8754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53aa87544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358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53aa87544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53aa87544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44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3aa8754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3aa8754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740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53aa8754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53aa8754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094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53aa8754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53aa8754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35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53aa875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53aa875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86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5378e139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5378e139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01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53aa8754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53aa8754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052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653aa87544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653aa87544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5236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53aa87544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53aa87544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466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53aa87544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53aa87544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202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53aa8754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53aa8754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831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653aa87544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653aa87544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88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53aa8754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53aa8754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693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53aa87544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653aa87544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1392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3aa8754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3aa8754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203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653aa8754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653aa8754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61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53aa875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53aa875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588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53aa87544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53aa87544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2455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3aa87544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53aa87544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4198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53aa87544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53aa87544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05288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53aa87544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53aa87544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9484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3aa87544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53aa87544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246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3aa87544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3aa87544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053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53aa8754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653aa8754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42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53aa8754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653aa8754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299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53aa87544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53aa87544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0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53aa8754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53aa8754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435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53aa875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53aa875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1921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53aa87544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53aa87544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3286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3aa8754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3aa8754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9396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53aa87544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53aa87544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466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53aa87544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653aa87544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046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653aa87544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653aa87544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2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53aa87544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53aa87544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705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3aa87544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3aa87544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9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53aa87544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53aa87544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9344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53aa87544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53aa87544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6910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53aa87544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53aa87544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79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3aa8754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3aa8754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301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53aa87544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653aa87544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53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53aa8754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653aa8754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362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53aa87544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653aa87544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6372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53aa87544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653aa87544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3606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53aa87544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653aa87544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9587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653aa87544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653aa87544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545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653aa87544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653aa87544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811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53aa87544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53aa87544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2184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53aa87544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53aa87544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8475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53aa87544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53aa87544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31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53aa8754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53aa8754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883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53aa87544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53aa87544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60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53aa8754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53aa8754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5652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53aa8754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53aa8754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6041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53aa87544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53aa87544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1317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53aa87544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653aa87544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0846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53aa87544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53aa87544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308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653aa87544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653aa87544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83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53aa87544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53aa87544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32356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53aa87544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53aa87544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4545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53aa87544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653aa87544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17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53aa8754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53aa8754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4998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53aa87544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653aa87544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9653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53aa8754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53aa8754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1382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53aa8754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53aa8754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3087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53aa87544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653aa87544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8117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653aa8754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653aa8754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110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53aa87544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53aa87544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6807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53aa87544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53aa87544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1709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653aa87544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653aa87544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1530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53aa87544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53aa87544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2393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653aa87544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653aa87544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767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3aa8754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3aa8754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938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53aa8754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653aa8754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2891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53aa87544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653aa87544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08279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653aa87544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653aa87544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0985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653aa87544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653aa87544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71369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653aa87544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653aa87544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1362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53aa8754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53aa8754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55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Neural Networks*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dirty="0"/>
              <a:t>Pranjal Chaubey 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FB SPAIC Scholar</a:t>
            </a:r>
            <a:endParaRPr sz="800" i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/>
              <a:t>FB Dev C </a:t>
            </a:r>
            <a:r>
              <a:rPr lang="en" sz="800" i="1" dirty="0" smtClean="0"/>
              <a:t>Scholar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 smtClean="0"/>
              <a:t>Intel Edge AI Scholar 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dirty="0" smtClean="0"/>
              <a:t>AI Mentor @ Udacity</a:t>
            </a:r>
            <a:endParaRPr sz="800" i="1" dirty="0"/>
          </a:p>
        </p:txBody>
      </p:sp>
      <p:sp>
        <p:nvSpPr>
          <p:cNvPr id="279" name="Google Shape;279;p13"/>
          <p:cNvSpPr txBox="1"/>
          <p:nvPr/>
        </p:nvSpPr>
        <p:spPr>
          <a:xfrm>
            <a:off x="957050" y="4798325"/>
            <a:ext cx="53358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*Content taken from Udacity DLND unless stated otherwise </a:t>
            </a:r>
            <a:endParaRPr sz="10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410" y="1380450"/>
            <a:ext cx="4720713" cy="3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>
            <a:spLocks noGrp="1"/>
          </p:cNvSpPr>
          <p:nvPr>
            <p:ph type="body" idx="1"/>
          </p:nvPr>
        </p:nvSpPr>
        <p:spPr>
          <a:xfrm>
            <a:off x="1303800" y="1380450"/>
            <a:ext cx="3578400" cy="8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 NN Lingo, 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x1, x2, ….., xn - Features 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/>
              <a:t>Y - Target (that we are trying to predict)</a:t>
            </a:r>
            <a:endParaRPr sz="1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/>
          </a:p>
        </p:txBody>
      </p:sp>
      <p:pic>
        <p:nvPicPr>
          <p:cNvPr id="349" name="Google Shape;3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975" y="2504275"/>
            <a:ext cx="1692050" cy="21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63" name="Google Shape;363;p24"/>
          <p:cNvSpPr txBox="1">
            <a:spLocks noGrp="1"/>
          </p:cNvSpPr>
          <p:nvPr>
            <p:ph type="body" idx="1"/>
          </p:nvPr>
        </p:nvSpPr>
        <p:spPr>
          <a:xfrm>
            <a:off x="1303800" y="4504650"/>
            <a:ext cx="4532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*Notice that inequality - That’s our </a:t>
            </a:r>
            <a:r>
              <a:rPr lang="en" b="1" i="1"/>
              <a:t>activation function 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4" name="Google Shape;3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6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597875"/>
            <a:ext cx="4179422" cy="28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cool*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88" y="2599988"/>
            <a:ext cx="15716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this equation look super cool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74" name="Google Shape;3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600" y="2298636"/>
            <a:ext cx="4532401" cy="214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675" y="2580324"/>
            <a:ext cx="1487286" cy="19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everything harder to understand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52675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800" y="2571750"/>
            <a:ext cx="4729800" cy="224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89" name="Google Shape;389;p2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6655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And this, my friends, is how I met the </a:t>
            </a:r>
            <a:r>
              <a:rPr lang="en" b="1" i="1" dirty="0"/>
              <a:t>Perceptron!</a:t>
            </a:r>
            <a:endParaRPr b="1" i="1" dirty="0"/>
          </a:p>
        </p:txBody>
      </p:sp>
      <p:pic>
        <p:nvPicPr>
          <p:cNvPr id="390" name="Google Shape;3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800" y="2367000"/>
            <a:ext cx="5182501" cy="24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98;p28"/>
          <p:cNvPicPr preferRelativeResize="0"/>
          <p:nvPr/>
        </p:nvPicPr>
        <p:blipFill>
          <a:blip r:embed="rId4">
            <a:alphaModFix amt="87000"/>
          </a:blip>
          <a:stretch>
            <a:fillRect/>
          </a:stretch>
        </p:blipFill>
        <p:spPr>
          <a:xfrm>
            <a:off x="2990688" y="2367008"/>
            <a:ext cx="3162617" cy="2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04" name="Google Shape;404;p29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find this line automatically.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find this line </a:t>
            </a:r>
            <a:r>
              <a:rPr lang="en" sz="1200" i="1" dirty="0"/>
              <a:t>automagically!!!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</a:t>
            </a:r>
            <a:r>
              <a:rPr lang="en" sz="1200" b="1" i="1" dirty="0"/>
              <a:t>LEARN THE VALUE OF WEIGHTS w1 w2.</a:t>
            </a:r>
            <a:endParaRPr sz="1200"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the machine to do </a:t>
            </a:r>
            <a:r>
              <a:rPr lang="en" sz="1200" b="1" i="1" dirty="0"/>
              <a:t>Machine Learning.</a:t>
            </a:r>
            <a:endParaRPr sz="1200" b="1" i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405" name="Google Shape;4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1" name="Google Shape;411;p30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find this line automatically.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find this line </a:t>
            </a:r>
            <a:r>
              <a:rPr lang="en" sz="1200" i="1" dirty="0"/>
              <a:t>automagically!!!</a:t>
            </a: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a mechanism to </a:t>
            </a:r>
            <a:r>
              <a:rPr lang="en" sz="1200" b="1" i="1" dirty="0"/>
              <a:t>LEARN THE VALUE OF WEIGHTS w1 w2.</a:t>
            </a:r>
            <a:endParaRPr sz="1200"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dirty="0"/>
              <a:t>Now we want the machine to do </a:t>
            </a:r>
            <a:r>
              <a:rPr lang="en" sz="1200" b="1" i="1" dirty="0"/>
              <a:t>Machine Learning.</a:t>
            </a:r>
            <a:endParaRPr sz="1200"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pic>
        <p:nvPicPr>
          <p:cNvPr id="412" name="Google Shape;4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759" y="1738926"/>
            <a:ext cx="2428800" cy="31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18" name="Google Shape;418;p31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Let’s imagine a single datapoint that has been </a:t>
            </a:r>
            <a:r>
              <a:rPr lang="en" sz="1200" b="1" i="1"/>
              <a:t>misclassified</a:t>
            </a:r>
            <a:r>
              <a:rPr lang="en" sz="1200"/>
              <a:t> </a:t>
            </a:r>
            <a:endParaRPr sz="1200"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25" name="Google Shape;425;p32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2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Let’s imagine a single datapoint that has been </a:t>
            </a:r>
            <a:r>
              <a:rPr lang="en" sz="1200" b="1" i="1"/>
              <a:t>misclassified</a:t>
            </a: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Should the line/decision boundary go farther or come closer to it? </a:t>
            </a:r>
            <a:endParaRPr sz="1200"/>
          </a:p>
        </p:txBody>
      </p:sp>
      <p:pic>
        <p:nvPicPr>
          <p:cNvPr id="426" name="Google Shape;4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00" y="1750275"/>
            <a:ext cx="33909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97" y="2113597"/>
            <a:ext cx="5395400" cy="30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You’d know it, if you sit through the presentation.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2" name="Google Shape;432;p33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33" name="Google Shape;4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39" name="Google Shape;439;p34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0" name="Google Shape;440;p34"/>
          <p:cNvPicPr preferRelativeResize="0"/>
          <p:nvPr/>
        </p:nvPicPr>
        <p:blipFill rotWithShape="1">
          <a:blip r:embed="rId3">
            <a:alphaModFix/>
          </a:blip>
          <a:srcRect t="3183" b="3183"/>
          <a:stretch/>
        </p:blipFill>
        <p:spPr>
          <a:xfrm>
            <a:off x="1934649" y="2346675"/>
            <a:ext cx="5274701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46" name="Google Shape;446;p35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Put some numbers out there</a:t>
            </a:r>
            <a:endParaRPr sz="1200"/>
          </a:p>
        </p:txBody>
      </p:sp>
      <p:pic>
        <p:nvPicPr>
          <p:cNvPr id="447" name="Google Shape;447;p35"/>
          <p:cNvPicPr preferRelativeResize="0"/>
          <p:nvPr/>
        </p:nvPicPr>
        <p:blipFill rotWithShape="1">
          <a:blip r:embed="rId3">
            <a:alphaModFix/>
          </a:blip>
          <a:srcRect t="436" b="436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53" name="Google Shape;453;p36"/>
          <p:cNvSpPr txBox="1">
            <a:spLocks noGrp="1"/>
          </p:cNvSpPr>
          <p:nvPr>
            <p:ph type="body" idx="1"/>
          </p:nvPr>
        </p:nvSpPr>
        <p:spPr>
          <a:xfrm>
            <a:off x="8466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We are just </a:t>
            </a:r>
            <a:r>
              <a:rPr lang="en" sz="1200" b="1" i="1"/>
              <a:t>finding the best set of weights! </a:t>
            </a:r>
            <a:endParaRPr sz="1200" b="1" i="1"/>
          </a:p>
        </p:txBody>
      </p:sp>
      <p:pic>
        <p:nvPicPr>
          <p:cNvPr id="454" name="Google Shape;454;p36"/>
          <p:cNvPicPr preferRelativeResize="0"/>
          <p:nvPr/>
        </p:nvPicPr>
        <p:blipFill rotWithShape="1">
          <a:blip r:embed="rId3">
            <a:alphaModFix/>
          </a:blip>
          <a:srcRect t="3857" b="3866"/>
          <a:stretch/>
        </p:blipFill>
        <p:spPr>
          <a:xfrm>
            <a:off x="1934649" y="2346675"/>
            <a:ext cx="5274700" cy="25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body" idx="1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 have a dataset</a:t>
            </a:r>
            <a:endParaRPr/>
          </a:p>
        </p:txBody>
      </p:sp>
      <p:pic>
        <p:nvPicPr>
          <p:cNvPr id="461" name="Google Shape;4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67" name="Google Shape;467;p38"/>
          <p:cNvSpPr txBox="1">
            <a:spLocks noGrp="1"/>
          </p:cNvSpPr>
          <p:nvPr>
            <p:ph type="body" idx="1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a perceptron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75" name="Google Shape;475;p39"/>
          <p:cNvSpPr txBox="1">
            <a:spLocks noGrp="1"/>
          </p:cNvSpPr>
          <p:nvPr>
            <p:ph type="body" idx="1"/>
          </p:nvPr>
        </p:nvSpPr>
        <p:spPr>
          <a:xfrm>
            <a:off x="1303800" y="17614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a dataset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have a perceptron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the line</a:t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 rotWithShape="1">
          <a:blip r:embed="rId3">
            <a:alphaModFix/>
          </a:blip>
          <a:srcRect l="1181" r="1191"/>
          <a:stretch/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83" name="Google Shape;483;p4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491" name="Google Shape;491;p41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dataset-perceptron-line-dataset</a:t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63" y="2993800"/>
            <a:ext cx="4184926" cy="1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1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>
            <a:off x="669300" y="1083100"/>
            <a:ext cx="6858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0" name="Google Shape;500;p4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 work is not over yet. There’s a catch!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What if our data is </a:t>
            </a:r>
            <a:r>
              <a:rPr lang="en" b="1" i="1" dirty="0"/>
              <a:t>NOT LINEARLY SEPARABLE?</a:t>
            </a:r>
            <a:endParaRPr b="1" i="1" dirty="0"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53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at a University application dataset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Grades - student grades in school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Test - student scores in entrance test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Blue got accepted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Red got rejected 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400" y="2019725"/>
            <a:ext cx="4081800" cy="248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07" name="Google Shape;507;p4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work is not over yet. There’s a catch!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if our data is </a:t>
            </a:r>
            <a:r>
              <a:rPr lang="en" b="1" i="1"/>
              <a:t>NOT LINEARLY SEPARABLE?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about we combine multiple perceptrons now? </a:t>
            </a:r>
            <a:endParaRPr/>
          </a:p>
        </p:txBody>
      </p:sp>
      <p:pic>
        <p:nvPicPr>
          <p:cNvPr id="508" name="Google Shape;508;p43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5034600" y="1750275"/>
            <a:ext cx="3956999" cy="23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14" name="Google Shape;514;p4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22" name="Google Shape;522;p4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</a:t>
            </a:r>
            <a:endParaRPr/>
          </a:p>
        </p:txBody>
      </p:sp>
      <p:pic>
        <p:nvPicPr>
          <p:cNvPr id="523" name="Google Shape;523;p45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 rotWithShape="1">
          <a:blip r:embed="rId4">
            <a:alphaModFix/>
          </a:blip>
          <a:srcRect l="4103" r="4094"/>
          <a:stretch/>
        </p:blipFill>
        <p:spPr>
          <a:xfrm>
            <a:off x="171313" y="2324100"/>
            <a:ext cx="6334125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53718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two perceptrons </a:t>
            </a:r>
            <a:endParaRPr/>
          </a:p>
        </p:txBody>
      </p:sp>
      <p:pic>
        <p:nvPicPr>
          <p:cNvPr id="531" name="Google Shape;531;p46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96" y="2456175"/>
            <a:ext cx="4488174" cy="26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38" name="Google Shape;538;p4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</a:t>
            </a:r>
            <a:endParaRPr/>
          </a:p>
        </p:txBody>
      </p:sp>
      <p:pic>
        <p:nvPicPr>
          <p:cNvPr id="539" name="Google Shape;539;p47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500" y="2449500"/>
            <a:ext cx="538884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46" name="Google Shape;546;p4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</a:t>
            </a:r>
            <a:endParaRPr/>
          </a:p>
        </p:txBody>
      </p:sp>
      <p:pic>
        <p:nvPicPr>
          <p:cNvPr id="547" name="Google Shape;547;p48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 rotWithShape="1">
          <a:blip r:embed="rId4">
            <a:alphaModFix/>
          </a:blip>
          <a:srcRect l="845" r="845"/>
          <a:stretch/>
        </p:blipFill>
        <p:spPr>
          <a:xfrm>
            <a:off x="975500" y="2449500"/>
            <a:ext cx="5388846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Combining Multiple Perceptrons - Take 2 perceptrons and combine their output with a 3rd perceptron - Clean up the diagram</a:t>
            </a:r>
            <a:endParaRPr/>
          </a:p>
        </p:txBody>
      </p:sp>
      <p:pic>
        <p:nvPicPr>
          <p:cNvPr id="555" name="Google Shape;555;p49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50" y="2571738"/>
            <a:ext cx="649605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62" name="Google Shape;562;p5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more layers of perceptrons in the middle - You get the </a:t>
            </a:r>
            <a:r>
              <a:rPr lang="en" b="1" i="1"/>
              <a:t>Deep Neural Network!</a:t>
            </a:r>
            <a:endParaRPr b="1" i="1"/>
          </a:p>
        </p:txBody>
      </p:sp>
      <p:pic>
        <p:nvPicPr>
          <p:cNvPr id="563" name="Google Shape;563;p50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0" name="Google Shape;570;p5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lang="en" b="1" i="1"/>
              <a:t>ANY </a:t>
            </a:r>
            <a:r>
              <a:rPr lang="en"/>
              <a:t>non-linear function - This is when the perceptrons go super saiyan! </a:t>
            </a:r>
            <a:endParaRPr/>
          </a:p>
        </p:txBody>
      </p:sp>
      <p:pic>
        <p:nvPicPr>
          <p:cNvPr id="571" name="Google Shape;571;p51"/>
          <p:cNvPicPr preferRelativeResize="0"/>
          <p:nvPr/>
        </p:nvPicPr>
        <p:blipFill rotWithShape="1">
          <a:blip r:embed="rId3">
            <a:alphaModFix/>
          </a:blip>
          <a:srcRect t="1076" b="1076"/>
          <a:stretch/>
        </p:blipFill>
        <p:spPr>
          <a:xfrm>
            <a:off x="6505450" y="1750275"/>
            <a:ext cx="2486149" cy="147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0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78" name="Google Shape;578;p5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DNNs can approximate </a:t>
            </a:r>
            <a:r>
              <a:rPr lang="en" b="1" i="1"/>
              <a:t>ANY </a:t>
            </a:r>
            <a:r>
              <a:rPr lang="en"/>
              <a:t>non-linear function - This is when the perceptrons go super saiyan! - Kamehameha moment! </a:t>
            </a:r>
            <a:endParaRPr/>
          </a:p>
        </p:txBody>
      </p:sp>
      <p:pic>
        <p:nvPicPr>
          <p:cNvPr id="579" name="Google Shape;5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424" y="2428125"/>
            <a:ext cx="5445675" cy="27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2"/>
          <p:cNvPicPr preferRelativeResize="0"/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>
            <a:off x="140852" y="2428121"/>
            <a:ext cx="4361998" cy="27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217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the dataset into two parts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selected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 that got rejected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900" y="1750275"/>
            <a:ext cx="4013699" cy="2312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/>
              <a:t>AI is going to take over the world. </a:t>
            </a:r>
            <a:endParaRPr b="1" i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LOL! Poor thing is just finding lines that best fit/classify the data. </a:t>
            </a:r>
            <a:endParaRPr/>
          </a:p>
        </p:txBody>
      </p:sp>
      <p:pic>
        <p:nvPicPr>
          <p:cNvPr id="587" name="Google Shape;5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36" y="1932525"/>
            <a:ext cx="4686160" cy="2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925" y="2220163"/>
            <a:ext cx="1087475" cy="7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268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0" name="Google Shape;600;p5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3225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Alas! Training and evaluating the combination of perceptrons (the Deep Neural Network) is not that straightforward.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dive into the maths now.  </a:t>
            </a:r>
            <a:endParaRPr/>
          </a:p>
        </p:txBody>
      </p:sp>
      <p:pic>
        <p:nvPicPr>
          <p:cNvPr id="601" name="Google Shape;6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175" y="2262475"/>
            <a:ext cx="4417050" cy="2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07" name="Google Shape;607;p56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</a:t>
            </a:r>
            <a:endParaRPr/>
          </a:p>
        </p:txBody>
      </p:sp>
      <p:sp>
        <p:nvSpPr>
          <p:cNvPr id="613" name="Google Shape;613;p5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numerically calculate the Deep Neural Network Output?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i="1"/>
              <a:t>Feedforward! </a:t>
            </a:r>
            <a:endParaRPr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19" name="Google Shape;619;p5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0" name="Google Shape;6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150" y="2735900"/>
            <a:ext cx="4449525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27" name="Google Shape;627;p5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contain…..?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8" name="Google Shape;6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307" y="2735900"/>
            <a:ext cx="1638419" cy="21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35" name="Google Shape;635;p6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319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the end of the day, NNs contain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Input to hidden1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Hidden1 to hidden 2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2 to output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Hidden Layers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1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Hidden Layer 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(only 1 in this case)</a:t>
            </a:r>
            <a:endParaRPr/>
          </a:p>
        </p:txBody>
      </p:sp>
      <p:pic>
        <p:nvPicPr>
          <p:cNvPr id="636" name="Google Shape;6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46" y="2189125"/>
            <a:ext cx="4517299" cy="2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2" name="Google Shape;642;p6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lang="en" i="1"/>
              <a:t>Universal Non-linear Function Approximator.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3" name="Google Shape;6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75" y="1836213"/>
            <a:ext cx="38481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49" name="Google Shape;649;p6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lang="en" i="1"/>
              <a:t>Universal Non-linear Function Approximator.</a:t>
            </a:r>
            <a:endParaRPr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0" name="Google Shape;65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891" y="1902675"/>
            <a:ext cx="4267709" cy="26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lang="en" i="1"/>
              <a:t>Neural Network-sy</a:t>
            </a:r>
            <a:r>
              <a:rPr lang="en"/>
              <a:t> way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Data 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Reimagine it 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Y-axis - Student Grades - x2</a:t>
            </a:r>
            <a:endParaRPr/>
          </a:p>
          <a:p>
            <a:pPr marL="13716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X-axis - Student Test Score - x1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56" name="Google Shape;656;p6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lang="en" i="1"/>
              <a:t>Universal Non-linear Function Approximator</a:t>
            </a:r>
            <a:endParaRPr i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57" name="Google Shape;6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63" y="2263500"/>
            <a:ext cx="43529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63" name="Google Shape;663;p6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describe a NN like a black box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Inputs - x1 to xn - x_bar (i/p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Weights - W (matrix)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 - y1 to yk - y_bar (o/p vector)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 is a non-linear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Neural Network as a </a:t>
            </a:r>
            <a:r>
              <a:rPr lang="en" i="1"/>
              <a:t>Universal Non-linear Function Approximator</a:t>
            </a:r>
            <a:endParaRPr i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Classification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Regression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64" name="Google Shape;6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800" y="2344588"/>
            <a:ext cx="4480376" cy="17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0" name="Google Shape;670;p6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generic Deep NN</a:t>
            </a:r>
            <a:endParaRPr/>
          </a:p>
        </p:txBody>
      </p:sp>
      <p:pic>
        <p:nvPicPr>
          <p:cNvPr id="671" name="Google Shape;6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684" name="Google Shape;684;p6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generic Deep NN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is weight matrix?!?!</a:t>
            </a:r>
            <a:endParaRPr/>
          </a:p>
        </p:txBody>
      </p:sp>
      <p:pic>
        <p:nvPicPr>
          <p:cNvPr id="685" name="Google Shape;68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pic>
        <p:nvPicPr>
          <p:cNvPr id="692" name="Google Shape;6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75" y="2888613"/>
            <a:ext cx="45148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522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Units/rows - Nodes in the layer hp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Hidden Units/columns - no of nodes in layer hp+1</a:t>
            </a:r>
            <a:endParaRPr/>
          </a:p>
        </p:txBody>
      </p:sp>
      <p:pic>
        <p:nvPicPr>
          <p:cNvPr id="694" name="Google Shape;69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00" y="1524350"/>
            <a:ext cx="3988600" cy="35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0" name="Google Shape;700;p6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1" name="Google Shape;70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07" name="Google Shape;707;p7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08" name="Google Shape;7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700" y="1750275"/>
            <a:ext cx="5807900" cy="32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14" name="Google Shape;714;p7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each neuron is looks like? </a:t>
            </a:r>
            <a:endParaRPr/>
          </a:p>
        </p:txBody>
      </p:sp>
      <p:pic>
        <p:nvPicPr>
          <p:cNvPr id="715" name="Google Shape;7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655600" cy="31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3271400"/>
            <a:ext cx="3300117" cy="1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2" name="Google Shape;722;p7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3" name="Google Shape;7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lang="en" i="1"/>
              <a:t>Neural Network-sy</a:t>
            </a:r>
            <a:r>
              <a:rPr lang="en"/>
              <a:t> way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71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29" name="Google Shape;729;p7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0" name="Google Shape;730;p73"/>
          <p:cNvPicPr preferRelativeResize="0"/>
          <p:nvPr/>
        </p:nvPicPr>
        <p:blipFill rotWithShape="1">
          <a:blip r:embed="rId3">
            <a:alphaModFix/>
          </a:blip>
          <a:srcRect t="238" b="238"/>
          <a:stretch/>
        </p:blipFill>
        <p:spPr>
          <a:xfrm>
            <a:off x="1303800" y="2387000"/>
            <a:ext cx="5655601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36" name="Google Shape;736;p7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 rotWithShape="1">
          <a:blip r:embed="rId3">
            <a:alphaModFix/>
          </a:blip>
          <a:srcRect t="1114" b="1104"/>
          <a:stretch/>
        </p:blipFill>
        <p:spPr>
          <a:xfrm>
            <a:off x="1303800" y="2387000"/>
            <a:ext cx="5655600" cy="230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43" name="Google Shape;743;p7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4" name="Google Shape;7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0" name="Google Shape;750;p76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1" name="Google Shape;751;p76"/>
          <p:cNvPicPr preferRelativeResize="0"/>
          <p:nvPr/>
        </p:nvPicPr>
        <p:blipFill rotWithShape="1">
          <a:blip r:embed="rId3">
            <a:alphaModFix/>
          </a:blip>
          <a:srcRect l="337" r="347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58" name="Google Shape;758;p7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9" name="Google Shape;759;p77"/>
          <p:cNvPicPr preferRelativeResize="0"/>
          <p:nvPr/>
        </p:nvPicPr>
        <p:blipFill rotWithShape="1">
          <a:blip r:embed="rId3">
            <a:alphaModFix/>
          </a:blip>
          <a:srcRect t="4849" b="4849"/>
          <a:stretch/>
        </p:blipFill>
        <p:spPr>
          <a:xfrm>
            <a:off x="3022575" y="1750275"/>
            <a:ext cx="5969025" cy="32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88" y="2339225"/>
            <a:ext cx="2714625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66" name="Google Shape;766;p7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7" name="Google Shape;76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73" name="Google Shape;773;p7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Need to apply an activation function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4" name="Google Shape;77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0" name="Google Shape;780;p8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1" name="Google Shape;7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54" y="1597875"/>
            <a:ext cx="5926447" cy="3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87" name="Google Shape;787;p8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8" name="Google Shape;78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3" y="2753713"/>
            <a:ext cx="29432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795" name="Google Shape;795;p8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6" name="Google Shape;79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5" y="268735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000" y="1750275"/>
            <a:ext cx="52863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21" name="Google Shape;321;p1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define the equation of line in a </a:t>
            </a:r>
            <a:r>
              <a:rPr lang="en" i="1"/>
              <a:t>Neural Network-sy</a:t>
            </a:r>
            <a:r>
              <a:rPr lang="en"/>
              <a:t> way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34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88" y="2571750"/>
            <a:ext cx="157162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4650" y="2571750"/>
            <a:ext cx="1759946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9"/>
          <p:cNvSpPr txBox="1">
            <a:spLocks noGrp="1"/>
          </p:cNvSpPr>
          <p:nvPr>
            <p:ph type="body" idx="1"/>
          </p:nvPr>
        </p:nvSpPr>
        <p:spPr>
          <a:xfrm>
            <a:off x="5266200" y="41998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*This line is also called a </a:t>
            </a:r>
            <a:r>
              <a:rPr lang="en" b="1" i="1" dirty="0"/>
              <a:t>Decision Boundary</a:t>
            </a:r>
            <a:endParaRPr b="1" i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03" name="Google Shape;803;p8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04" name="Google Shape;8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0" name="Google Shape;810;p8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1" name="Google Shape;8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25" y="2124050"/>
            <a:ext cx="5655600" cy="2361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2704519"/>
            <a:ext cx="1722925" cy="215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18" name="Google Shape;818;p8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26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Now we calculate 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9" name="Google Shape;81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713" y="1915938"/>
            <a:ext cx="602932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31950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26" name="Google Shape;826;p86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8798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simple feedforward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27" name="Google Shape;8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695600"/>
            <a:ext cx="31146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100" y="2719413"/>
            <a:ext cx="302895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Feedforward</a:t>
            </a:r>
            <a:endParaRPr/>
          </a:p>
        </p:txBody>
      </p:sp>
      <p:sp>
        <p:nvSpPr>
          <p:cNvPr id="834" name="Google Shape;834;p8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OK! We know how to calculate the output of a DNN.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what we do if it gives the wrong output?!?!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First, define </a:t>
            </a:r>
            <a:r>
              <a:rPr lang="en" b="1" i="1"/>
              <a:t>How Wrong the Output is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Define an </a:t>
            </a:r>
            <a:r>
              <a:rPr lang="en" b="1" i="1"/>
              <a:t>Error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0" name="Google Shape;840;p8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7597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1" name="Google Shape;8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0" y="1468463"/>
            <a:ext cx="58293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47" name="Google Shape;847;p8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12012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- More Formally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8" name="Google Shape;84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350" y="2038800"/>
            <a:ext cx="6048375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54" name="Google Shape;854;p9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2992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lang="en" b="1" i="1"/>
              <a:t>Minimized. 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i="1"/>
              <a:t>The Best Weights! </a:t>
            </a:r>
            <a:endParaRPr b="1" i="1"/>
          </a:p>
        </p:txBody>
      </p:sp>
      <p:pic>
        <p:nvPicPr>
          <p:cNvPr id="855" name="Google Shape;8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1" name="Google Shape;861;p9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lang="en" b="1" i="1"/>
              <a:t>Minimized. 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/>
              <a:t>The Best Weights!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y/error is changing with respect to the weights. </a:t>
            </a:r>
            <a:endParaRPr b="1" i="1"/>
          </a:p>
        </p:txBody>
      </p:sp>
      <p:pic>
        <p:nvPicPr>
          <p:cNvPr id="862" name="Google Shape;8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68" name="Google Shape;868;p9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29925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adjust the weights so that our error is </a:t>
            </a:r>
            <a:r>
              <a:rPr lang="en" b="1" i="1"/>
              <a:t>Minimized. 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/>
              <a:t>The Best Weights!</a:t>
            </a:r>
            <a:endParaRPr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Essentially, we wish to find how </a:t>
            </a:r>
            <a:r>
              <a:rPr lang="en" b="1"/>
              <a:t>y/error is changing with respect to the weights. </a:t>
            </a:r>
            <a:endParaRPr b="1"/>
          </a:p>
        </p:txBody>
      </p:sp>
      <p:pic>
        <p:nvPicPr>
          <p:cNvPr id="869" name="Google Shape;86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200" y="1750275"/>
            <a:ext cx="4695400" cy="30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00" y="1750275"/>
            <a:ext cx="3956999" cy="27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975" y="2384050"/>
            <a:ext cx="20955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75" name="Google Shape;875;p9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…...</a:t>
            </a:r>
            <a:r>
              <a:rPr lang="en" sz="1800" b="1"/>
              <a:t>y/error is changing with respect to the weights. </a:t>
            </a:r>
            <a:endParaRPr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1" name="Google Shape;881;p9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i="1"/>
              <a:t>….a function f(y) is changing with respect to x.</a:t>
            </a:r>
            <a:endParaRPr sz="18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87" name="Google Shape;887;p9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….a function f(y) is changing with respect to x.</a:t>
            </a: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 b="1" i="1"/>
              <a:t>:DRUMROLLS:</a:t>
            </a:r>
            <a:endParaRPr sz="48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3" name="Google Shape;893;p96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….a function f(y) is changing with respect to x.</a:t>
            </a: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 b="1" i="1"/>
              <a:t>:DRUMROLLS:</a:t>
            </a:r>
            <a:endParaRPr sz="4800"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/>
              <a:t>*Partial Differential Calculus Incoming</a:t>
            </a:r>
            <a:endParaRPr sz="24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Error</a:t>
            </a:r>
            <a:endParaRPr/>
          </a:p>
        </p:txBody>
      </p:sp>
      <p:sp>
        <p:nvSpPr>
          <p:cNvPr id="899" name="Google Shape;899;p9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6386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….a function f(y) is changing with respect to x.</a:t>
            </a: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 b="1" i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4800" b="1" i="1"/>
              <a:t>:DRUMROLLS:</a:t>
            </a:r>
            <a:endParaRPr sz="4800" b="1" i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 i="1"/>
              <a:t>*Partial Differential Calculus Incoming</a:t>
            </a:r>
            <a:endParaRPr sz="2400" b="1" i="1"/>
          </a:p>
        </p:txBody>
      </p:sp>
      <p:pic>
        <p:nvPicPr>
          <p:cNvPr id="900" name="Google Shape;90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23" y="382623"/>
            <a:ext cx="4153825" cy="46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06" name="Google Shape;906;p98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29841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we have only one neuron.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Only one weight w.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7" name="Google Shape;90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300" y="1750275"/>
            <a:ext cx="326794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13" name="Google Shape;913;p99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4" name="Google Shape;9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607" y="2725250"/>
            <a:ext cx="5740781" cy="22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0" name="Google Shape;920;p100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neurons - 3 weights.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need to find the best combination.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1" name="Google Shape;92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63" y="2754900"/>
            <a:ext cx="6009475" cy="23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27" name="Google Shape;927;p101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6906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precisely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28" name="Google Shape;92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2293250"/>
            <a:ext cx="3844800" cy="25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250" y="2082550"/>
            <a:ext cx="3844800" cy="273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Gradient Descent</a:t>
            </a:r>
            <a:endParaRPr/>
          </a:p>
        </p:txBody>
      </p:sp>
      <p:sp>
        <p:nvSpPr>
          <p:cNvPr id="935" name="Google Shape;935;p102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Relation between weights and Gradient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6" name="Google Shape;9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700" y="2351375"/>
            <a:ext cx="3844800" cy="246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500" y="3012275"/>
            <a:ext cx="407670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what NNs actually do</a:t>
            </a:r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body" idx="1"/>
          </p:nvPr>
        </p:nvSpPr>
        <p:spPr>
          <a:xfrm>
            <a:off x="1303800" y="1380450"/>
            <a:ext cx="35784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there was more data?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0" name="Google Shape;3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025" y="1859650"/>
            <a:ext cx="22002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000" y="1859650"/>
            <a:ext cx="402893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43" name="Google Shape;943;p103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37677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44" name="Google Shape;94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150" y="2441950"/>
            <a:ext cx="3767700" cy="2373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0" name="Google Shape;950;p104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52000" cy="29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1" name="Google Shape;95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676" y="2317350"/>
            <a:ext cx="3076636" cy="26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57" name="Google Shape;957;p105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look back at our network -Weight Update Step - Backpropagate 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8" name="Google Shape;9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88" y="2619825"/>
            <a:ext cx="4259027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42450"/>
            <a:ext cx="55721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more Mathematical Approach - Backpropagation Intuition</a:t>
            </a:r>
            <a:endParaRPr/>
          </a:p>
        </p:txBody>
      </p:sp>
      <p:sp>
        <p:nvSpPr>
          <p:cNvPr id="969" name="Google Shape;969;p107"/>
          <p:cNvSpPr txBox="1">
            <a:spLocks noGrp="1"/>
          </p:cNvSpPr>
          <p:nvPr>
            <p:ph type="body" idx="1"/>
          </p:nvPr>
        </p:nvSpPr>
        <p:spPr>
          <a:xfrm>
            <a:off x="1303800" y="1900200"/>
            <a:ext cx="53520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vs Backpropagation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0" name="Google Shape;9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000" y="2317500"/>
            <a:ext cx="3604002" cy="2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08"/>
          <p:cNvSpPr txBox="1">
            <a:spLocks noGrp="1"/>
          </p:cNvSpPr>
          <p:nvPr>
            <p:ph type="title"/>
          </p:nvPr>
        </p:nvSpPr>
        <p:spPr>
          <a:xfrm>
            <a:off x="2218200" y="1893975"/>
            <a:ext cx="44040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You!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1855</Words>
  <Application>Microsoft Office PowerPoint</Application>
  <PresentationFormat>On-screen Show (16:9)</PresentationFormat>
  <Paragraphs>286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Nunito</vt:lpstr>
      <vt:lpstr>Arial</vt:lpstr>
      <vt:lpstr>Maven Pro</vt:lpstr>
      <vt:lpstr>Momentum</vt:lpstr>
      <vt:lpstr>Introduction to Neural Networks*</vt:lpstr>
      <vt:lpstr>Agenda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Understanding what NNs actually do</vt:lpstr>
      <vt:lpstr>A more Mathematical Approach</vt:lpstr>
      <vt:lpstr>A more Mathematical Approach</vt:lpstr>
      <vt:lpstr>A more Mathematical Approach</vt:lpstr>
      <vt:lpstr>A more Mathematical Approach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Feedforward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Error</vt:lpstr>
      <vt:lpstr>A more Mathematical Approach - Gradient Descent</vt:lpstr>
      <vt:lpstr>A more Mathematical Approach - Gradient Descent</vt:lpstr>
      <vt:lpstr>A more Mathematical Approach - Gradient Descent</vt:lpstr>
      <vt:lpstr>A more Mathematical Approach - Gradient Descent</vt:lpstr>
      <vt:lpstr>A more Mathematical Approach - Gradient Descent</vt:lpstr>
      <vt:lpstr>A more Mathematical Approach - Backpropagation Intuition</vt:lpstr>
      <vt:lpstr>A more Mathematical Approach - Backpropagation Intuition</vt:lpstr>
      <vt:lpstr>A more Mathematical Approach - Backpropagation Intuition</vt:lpstr>
      <vt:lpstr>PowerPoint Presentation</vt:lpstr>
      <vt:lpstr>A more Mathematical Approach - Backpropagation Intuition</vt:lpstr>
      <vt:lpstr>Thank You!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Neural Networks*</dc:title>
  <cp:lastModifiedBy>Pranjal Chaubey</cp:lastModifiedBy>
  <cp:revision>7</cp:revision>
  <dcterms:modified xsi:type="dcterms:W3CDTF">2020-01-31T19:08:24Z</dcterms:modified>
</cp:coreProperties>
</file>